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 id="2147483756" r:id="rId5"/>
    <p:sldMasterId id="2147483648" r:id="rId6"/>
  </p:sldMasterIdLst>
  <p:notesMasterIdLst>
    <p:notesMasterId r:id="rId15"/>
  </p:notesMasterIdLst>
  <p:sldIdLst>
    <p:sldId id="256" r:id="rId7"/>
    <p:sldId id="509" r:id="rId8"/>
    <p:sldId id="257" r:id="rId9"/>
    <p:sldId id="527" r:id="rId10"/>
    <p:sldId id="520" r:id="rId11"/>
    <p:sldId id="533" r:id="rId12"/>
    <p:sldId id="532" r:id="rId13"/>
    <p:sldId id="496"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6C4468-9A20-84E7-ACBA-7E311C2D0D63}" name="Lynn Slawsky" initials="LS" userId="S::lynn.slawsky@rotary.org::f45539fc-e9ef-40ad-8408-8d09669293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92"/>
    <a:srgbClr val="F7A81B"/>
    <a:srgbClr val="A05CBF"/>
    <a:srgbClr val="00A2E0"/>
    <a:srgbClr val="D41367"/>
    <a:srgbClr val="0067C8"/>
    <a:srgbClr val="E02927"/>
    <a:srgbClr val="FFD100"/>
    <a:srgbClr val="54565A"/>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22E97-A5EB-541F-75E7-38D8882CB03F}" v="34" dt="2023-07-17T19:55:03.881"/>
    <p1510:client id="{46991C75-B728-4C43-A60C-4676BBC2DEB6}" v="15" dt="2023-07-17T19:59:58.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336" y="96"/>
      </p:cViewPr>
      <p:guideLst>
        <p:guide orient="horz" pos="2632"/>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17-Jul-2023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0"/>
              <a:t>We wanted to come to the </a:t>
            </a:r>
            <a:r>
              <a:rPr lang="en-US"/>
              <a:t>committee liaison training with </a:t>
            </a:r>
            <a:r>
              <a:rPr lang="en-US" i="0"/>
              <a:t>an </a:t>
            </a:r>
            <a:r>
              <a:rPr lang="en-US"/>
              <a:t>important research finding that you can help disseminate. </a:t>
            </a:r>
            <a:endParaRPr lang="en-US">
              <a:cs typeface="Calibri"/>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a:p>
        </p:txBody>
      </p:sp>
    </p:spTree>
    <p:extLst>
      <p:ext uri="{BB962C8B-B14F-4D97-AF65-F5344CB8AC3E}">
        <p14:creationId xmlns:p14="http://schemas.microsoft.com/office/powerpoint/2010/main" val="128260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Over the past few years, the Research &amp; Evaluation team surveyed members multiple times, and a consistent theme that has emerged from these surveys is that the club experience matters for members more than anything else. As the primary way Rotarians and </a:t>
            </a:r>
            <a:r>
              <a:rPr lang="en-US" err="1">
                <a:cs typeface="Calibri"/>
              </a:rPr>
              <a:t>Rotaractors</a:t>
            </a:r>
            <a:r>
              <a:rPr lang="en-US">
                <a:cs typeface="Calibri"/>
              </a:rPr>
              <a:t> experience Rotary, a positive club experience is the way to retain and recruit members.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66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for this conclusion comes from all three Rotary annual surveys: the All-Rotarian, Programs &amp; Offerings, and Leadership. Here you can see the number of responses collected and response rates for each survey. Typically, response rates for Rotary International’s survey is above average since the average response rate for an online survey is less than 1 percent.</a:t>
            </a:r>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a:p>
        </p:txBody>
      </p:sp>
    </p:spTree>
    <p:extLst>
      <p:ext uri="{BB962C8B-B14F-4D97-AF65-F5344CB8AC3E}">
        <p14:creationId xmlns:p14="http://schemas.microsoft.com/office/powerpoint/2010/main" val="4293373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Satisfied members are happy with their club. They're involved in the community, friendship, they get involved in projects</a:t>
            </a:r>
          </a:p>
          <a:p>
            <a:r>
              <a:rPr lang="en-US">
                <a:cs typeface="Calibri"/>
              </a:rPr>
              <a:t>Dissatisfied members think things are poor, difficult, declining,</a:t>
            </a:r>
          </a:p>
          <a:p>
            <a:endParaRPr lang="en-US">
              <a:cs typeface="Calibri"/>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a:p>
        </p:txBody>
      </p:sp>
    </p:spTree>
    <p:extLst>
      <p:ext uri="{BB962C8B-B14F-4D97-AF65-F5344CB8AC3E}">
        <p14:creationId xmlns:p14="http://schemas.microsoft.com/office/powerpoint/2010/main" val="277095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variables </a:t>
            </a:r>
            <a:r>
              <a:rPr lang="en-US" u="sng"/>
              <a:t>work together </a:t>
            </a:r>
            <a:r>
              <a:rPr lang="en-US"/>
              <a:t>to provide a positive Rotarian experience</a:t>
            </a:r>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a:p>
        </p:txBody>
      </p:sp>
    </p:spTree>
    <p:extLst>
      <p:ext uri="{BB962C8B-B14F-4D97-AF65-F5344CB8AC3E}">
        <p14:creationId xmlns:p14="http://schemas.microsoft.com/office/powerpoint/2010/main" val="151211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34"/>
              </a:spcAft>
              <a:buFont typeface="Arial" panose="020B0604020202020204" pitchFamily="34" charset="0"/>
              <a:buChar char="•"/>
              <a:defRPr/>
            </a:pPr>
            <a:r>
              <a:rPr lang="en-US"/>
              <a:t>For context, you can preface that RI regularly conducts research with the general public around the globe to assess awareness, understanding and perceptions of Rotary as well as to understand features that are of most interest to potential participants. The results can inform our communication, engagement, recruitment strategies and provide insight into future programs and offerings.</a:t>
            </a:r>
            <a:endParaRPr lang="en-US">
              <a:ea typeface="Calibri" panose="020F0502020204030204"/>
              <a:cs typeface="Calibri" panose="020F0502020204030204"/>
            </a:endParaRPr>
          </a:p>
          <a:p>
            <a:pPr marL="171450" marR="0" lvl="0" indent="-171450" algn="l" defTabSz="914400">
              <a:lnSpc>
                <a:spcPct val="100000"/>
              </a:lnSpc>
              <a:spcBef>
                <a:spcPts val="0"/>
              </a:spcBef>
              <a:spcAft>
                <a:spcPts val="634"/>
              </a:spcAft>
              <a:buClrTx/>
              <a:buSzTx/>
              <a:buFont typeface="Arial" panose="020B0604020202020204" pitchFamily="34" charset="0"/>
              <a:buChar char="•"/>
              <a:tabLst/>
              <a:defRPr/>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C0399-63FE-4CF8-BD59-2835E4EFFA63}"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50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variables </a:t>
            </a:r>
            <a:r>
              <a:rPr lang="en-US" u="sng"/>
              <a:t>work together </a:t>
            </a:r>
            <a:r>
              <a:rPr lang="en-US"/>
              <a:t>to provide a positive Rotarian experience</a:t>
            </a:r>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a:p>
        </p:txBody>
      </p:sp>
    </p:spTree>
    <p:extLst>
      <p:ext uri="{BB962C8B-B14F-4D97-AF65-F5344CB8AC3E}">
        <p14:creationId xmlns:p14="http://schemas.microsoft.com/office/powerpoint/2010/main" val="157983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a:latin typeface="Segoe UI"/>
              <a:cs typeface="Segoe UI"/>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a:p>
        </p:txBody>
      </p:sp>
    </p:spTree>
    <p:extLst>
      <p:ext uri="{BB962C8B-B14F-4D97-AF65-F5344CB8AC3E}">
        <p14:creationId xmlns:p14="http://schemas.microsoft.com/office/powerpoint/2010/main" val="421703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77392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in Title">
    <p:bg>
      <p:bgPr>
        <a:solidFill>
          <a:srgbClr val="17458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380998" y="4489713"/>
            <a:ext cx="10532534" cy="465667"/>
          </a:xfrm>
        </p:spPr>
        <p:txBody>
          <a:bodyPr lIns="0" tIns="0" rIns="0" bIns="0">
            <a:noAutofit/>
          </a:bodyPr>
          <a:lstStyle>
            <a:lvl1pPr marL="15875" indent="0" algn="l">
              <a:lnSpc>
                <a:spcPts val="4200"/>
              </a:lnSpc>
              <a:buNone/>
              <a:tabLst/>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10;&#10;Description automatically generated">
            <a:extLst>
              <a:ext uri="{FF2B5EF4-FFF2-40B4-BE49-F238E27FC236}">
                <a16:creationId xmlns:a16="http://schemas.microsoft.com/office/drawing/2014/main" id="{78BF5217-6DA0-6945-C465-71D0327A4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8754" y="6050279"/>
            <a:ext cx="1763696" cy="657226"/>
          </a:xfrm>
          <a:prstGeom prst="rect">
            <a:avLst/>
          </a:prstGeom>
        </p:spPr>
      </p:pic>
      <p:sp>
        <p:nvSpPr>
          <p:cNvPr id="10" name="Title 9">
            <a:extLst>
              <a:ext uri="{FF2B5EF4-FFF2-40B4-BE49-F238E27FC236}">
                <a16:creationId xmlns:a16="http://schemas.microsoft.com/office/drawing/2014/main" id="{7F4D52BF-907F-1556-9AB0-230702B78FE0}"/>
              </a:ext>
            </a:extLst>
          </p:cNvPr>
          <p:cNvSpPr>
            <a:spLocks noGrp="1"/>
          </p:cNvSpPr>
          <p:nvPr>
            <p:ph type="title" hasCustomPrompt="1"/>
          </p:nvPr>
        </p:nvSpPr>
        <p:spPr>
          <a:xfrm>
            <a:off x="380998" y="2382149"/>
            <a:ext cx="10515600" cy="1325563"/>
          </a:xfrm>
        </p:spPr>
        <p:txBody>
          <a:bodyPr lIns="0" tIns="0" rIns="0" bIns="0" anchor="t" anchorCtr="0">
            <a:noAutofit/>
          </a:bodyPr>
          <a:lstStyle>
            <a:lvl1pPr algn="l">
              <a:lnSpc>
                <a:spcPts val="7200"/>
              </a:lnSpc>
              <a:defRPr sz="7200">
                <a:solidFill>
                  <a:schemeClr val="accent3"/>
                </a:solidFill>
              </a:defRPr>
            </a:lvl1pPr>
          </a:lstStyle>
          <a:p>
            <a:r>
              <a:rPr lang="en-US"/>
              <a:t>Click To </a:t>
            </a:r>
            <a:br>
              <a:rPr lang="en-US"/>
            </a:br>
            <a:r>
              <a:rPr lang="en-US"/>
              <a:t>Edit Master Title Style</a:t>
            </a:r>
          </a:p>
        </p:txBody>
      </p:sp>
      <p:sp>
        <p:nvSpPr>
          <p:cNvPr id="4" name="Text Placeholder 3">
            <a:extLst>
              <a:ext uri="{FF2B5EF4-FFF2-40B4-BE49-F238E27FC236}">
                <a16:creationId xmlns:a16="http://schemas.microsoft.com/office/drawing/2014/main" id="{E46F9CBF-5FA0-D4F7-8D38-229E1F58D368}"/>
              </a:ext>
            </a:extLst>
          </p:cNvPr>
          <p:cNvSpPr>
            <a:spLocks noGrp="1"/>
          </p:cNvSpPr>
          <p:nvPr>
            <p:ph type="body" sz="quarter" idx="10" hasCustomPrompt="1"/>
          </p:nvPr>
        </p:nvSpPr>
        <p:spPr>
          <a:xfrm>
            <a:off x="393530" y="455463"/>
            <a:ext cx="4619625" cy="417512"/>
          </a:xfrm>
        </p:spPr>
        <p:txBody>
          <a:bodyPr lIns="0" tIns="0" rIns="0" bIns="0">
            <a:noAutofit/>
          </a:bodyPr>
          <a:lstStyle>
            <a:lvl1pPr marL="0" indent="0">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5332909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BE25-B432-FD43-9232-8020708D77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89CD59-8DF0-144B-8303-85F654C293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36F6AA-D5F4-C042-813D-461F01233EA7}"/>
              </a:ext>
            </a:extLst>
          </p:cNvPr>
          <p:cNvSpPr>
            <a:spLocks noGrp="1"/>
          </p:cNvSpPr>
          <p:nvPr>
            <p:ph type="dt" sz="half" idx="10"/>
          </p:nvPr>
        </p:nvSpPr>
        <p:spPr/>
        <p:txBody>
          <a:bodyPr/>
          <a:lstStyle/>
          <a:p>
            <a:fld id="{2F6AD5CD-EA06-5C44-AD5B-6486E5254FF9}" type="datetimeFigureOut">
              <a:rPr lang="en-US" smtClean="0"/>
              <a:t>17-Jul-2023</a:t>
            </a:fld>
            <a:endParaRPr lang="en-US"/>
          </a:p>
        </p:txBody>
      </p:sp>
      <p:sp>
        <p:nvSpPr>
          <p:cNvPr id="5" name="Footer Placeholder 4">
            <a:extLst>
              <a:ext uri="{FF2B5EF4-FFF2-40B4-BE49-F238E27FC236}">
                <a16:creationId xmlns:a16="http://schemas.microsoft.com/office/drawing/2014/main" id="{581CD650-99EE-0949-A03F-D56319E49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38654-1EC4-E34B-9AAD-373C10629D31}"/>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370529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5F03-8AB4-C744-99B2-62F244027F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B1ABF5-4959-7648-9411-8613BB036C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102AB-29CE-4B4D-8813-747848027664}"/>
              </a:ext>
            </a:extLst>
          </p:cNvPr>
          <p:cNvSpPr>
            <a:spLocks noGrp="1"/>
          </p:cNvSpPr>
          <p:nvPr>
            <p:ph type="dt" sz="half" idx="10"/>
          </p:nvPr>
        </p:nvSpPr>
        <p:spPr/>
        <p:txBody>
          <a:bodyPr/>
          <a:lstStyle/>
          <a:p>
            <a:fld id="{2F6AD5CD-EA06-5C44-AD5B-6486E5254FF9}" type="datetimeFigureOut">
              <a:rPr lang="en-US" smtClean="0"/>
              <a:t>17-Jul-2023</a:t>
            </a:fld>
            <a:endParaRPr lang="en-US"/>
          </a:p>
        </p:txBody>
      </p:sp>
      <p:sp>
        <p:nvSpPr>
          <p:cNvPr id="5" name="Footer Placeholder 4">
            <a:extLst>
              <a:ext uri="{FF2B5EF4-FFF2-40B4-BE49-F238E27FC236}">
                <a16:creationId xmlns:a16="http://schemas.microsoft.com/office/drawing/2014/main" id="{88C2C0A8-5FB2-9342-BF5E-84A4F565E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126A9-8D89-E24F-AB1E-37685073B283}"/>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366358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5F49-689C-8542-97CA-B4B0DF6904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A093C4-CA26-934C-A7C9-FC58E029EF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370211-AF36-E541-AE58-EC6CA891FD70}"/>
              </a:ext>
            </a:extLst>
          </p:cNvPr>
          <p:cNvSpPr>
            <a:spLocks noGrp="1"/>
          </p:cNvSpPr>
          <p:nvPr>
            <p:ph type="dt" sz="half" idx="10"/>
          </p:nvPr>
        </p:nvSpPr>
        <p:spPr/>
        <p:txBody>
          <a:bodyPr/>
          <a:lstStyle/>
          <a:p>
            <a:fld id="{2F6AD5CD-EA06-5C44-AD5B-6486E5254FF9}" type="datetimeFigureOut">
              <a:rPr lang="en-US" smtClean="0"/>
              <a:t>17-Jul-2023</a:t>
            </a:fld>
            <a:endParaRPr lang="en-US"/>
          </a:p>
        </p:txBody>
      </p:sp>
      <p:sp>
        <p:nvSpPr>
          <p:cNvPr id="5" name="Footer Placeholder 4">
            <a:extLst>
              <a:ext uri="{FF2B5EF4-FFF2-40B4-BE49-F238E27FC236}">
                <a16:creationId xmlns:a16="http://schemas.microsoft.com/office/drawing/2014/main" id="{3E378588-CDF3-1641-ACF4-D774F4031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489E2-23C5-2640-AFF7-7A5F686E8890}"/>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2233060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4C9C-552E-8A4B-9AB4-7075DF635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2DD45A-625B-6341-B1C7-B947FBA602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8E0D1F-CB17-D748-8D7E-A5D4E77563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FB7A1-AAF2-B948-A753-7421886711B7}"/>
              </a:ext>
            </a:extLst>
          </p:cNvPr>
          <p:cNvSpPr>
            <a:spLocks noGrp="1"/>
          </p:cNvSpPr>
          <p:nvPr>
            <p:ph type="dt" sz="half" idx="10"/>
          </p:nvPr>
        </p:nvSpPr>
        <p:spPr/>
        <p:txBody>
          <a:bodyPr/>
          <a:lstStyle/>
          <a:p>
            <a:fld id="{2F6AD5CD-EA06-5C44-AD5B-6486E5254FF9}" type="datetimeFigureOut">
              <a:rPr lang="en-US" smtClean="0"/>
              <a:t>17-Jul-2023</a:t>
            </a:fld>
            <a:endParaRPr lang="en-US"/>
          </a:p>
        </p:txBody>
      </p:sp>
      <p:sp>
        <p:nvSpPr>
          <p:cNvPr id="6" name="Footer Placeholder 5">
            <a:extLst>
              <a:ext uri="{FF2B5EF4-FFF2-40B4-BE49-F238E27FC236}">
                <a16:creationId xmlns:a16="http://schemas.microsoft.com/office/drawing/2014/main" id="{1FBB5CF5-0319-604C-986B-51532797C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168819-2FFF-C445-909F-03F744005913}"/>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185803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3606-FD89-184F-AF48-48E3F4BFDB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59562D-D4D8-6D4C-A704-C92116BD5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02314C-677D-9E4F-BB1C-F8677F5687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0DA7C5-63BC-1842-AA66-9E63FF2AA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78500B-28BE-BC4E-AD5B-9E8181F13F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8AFBF1-302D-C340-946F-ADC9485EDA7E}"/>
              </a:ext>
            </a:extLst>
          </p:cNvPr>
          <p:cNvSpPr>
            <a:spLocks noGrp="1"/>
          </p:cNvSpPr>
          <p:nvPr>
            <p:ph type="dt" sz="half" idx="10"/>
          </p:nvPr>
        </p:nvSpPr>
        <p:spPr/>
        <p:txBody>
          <a:bodyPr/>
          <a:lstStyle/>
          <a:p>
            <a:fld id="{2F6AD5CD-EA06-5C44-AD5B-6486E5254FF9}" type="datetimeFigureOut">
              <a:rPr lang="en-US" smtClean="0"/>
              <a:t>17-Jul-2023</a:t>
            </a:fld>
            <a:endParaRPr lang="en-US"/>
          </a:p>
        </p:txBody>
      </p:sp>
      <p:sp>
        <p:nvSpPr>
          <p:cNvPr id="8" name="Footer Placeholder 7">
            <a:extLst>
              <a:ext uri="{FF2B5EF4-FFF2-40B4-BE49-F238E27FC236}">
                <a16:creationId xmlns:a16="http://schemas.microsoft.com/office/drawing/2014/main" id="{0325CD4A-4266-CF44-A1F5-2D76FCA000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D02991-8B11-DE4E-ACD8-70986EA8FAF7}"/>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2210264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9A42-F054-8448-AA29-50109B6FA5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BA819C-6220-2742-9632-3F5651F264CB}"/>
              </a:ext>
            </a:extLst>
          </p:cNvPr>
          <p:cNvSpPr>
            <a:spLocks noGrp="1"/>
          </p:cNvSpPr>
          <p:nvPr>
            <p:ph type="dt" sz="half" idx="10"/>
          </p:nvPr>
        </p:nvSpPr>
        <p:spPr/>
        <p:txBody>
          <a:bodyPr/>
          <a:lstStyle/>
          <a:p>
            <a:fld id="{2F6AD5CD-EA06-5C44-AD5B-6486E5254FF9}" type="datetimeFigureOut">
              <a:rPr lang="en-US" smtClean="0"/>
              <a:t>17-Jul-2023</a:t>
            </a:fld>
            <a:endParaRPr lang="en-US"/>
          </a:p>
        </p:txBody>
      </p:sp>
      <p:sp>
        <p:nvSpPr>
          <p:cNvPr id="4" name="Footer Placeholder 3">
            <a:extLst>
              <a:ext uri="{FF2B5EF4-FFF2-40B4-BE49-F238E27FC236}">
                <a16:creationId xmlns:a16="http://schemas.microsoft.com/office/drawing/2014/main" id="{80FCA106-6EF7-5D42-84B7-3E64BE9888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8CECDF-5E9E-FA4C-A4C8-B121852492BE}"/>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224389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6116B-76D7-2140-AF11-E4A6371BD942}"/>
              </a:ext>
            </a:extLst>
          </p:cNvPr>
          <p:cNvSpPr>
            <a:spLocks noGrp="1"/>
          </p:cNvSpPr>
          <p:nvPr>
            <p:ph type="dt" sz="half" idx="10"/>
          </p:nvPr>
        </p:nvSpPr>
        <p:spPr/>
        <p:txBody>
          <a:bodyPr/>
          <a:lstStyle/>
          <a:p>
            <a:fld id="{2F6AD5CD-EA06-5C44-AD5B-6486E5254FF9}" type="datetimeFigureOut">
              <a:rPr lang="en-US" smtClean="0"/>
              <a:t>17-Jul-2023</a:t>
            </a:fld>
            <a:endParaRPr lang="en-US"/>
          </a:p>
        </p:txBody>
      </p:sp>
      <p:sp>
        <p:nvSpPr>
          <p:cNvPr id="3" name="Footer Placeholder 2">
            <a:extLst>
              <a:ext uri="{FF2B5EF4-FFF2-40B4-BE49-F238E27FC236}">
                <a16:creationId xmlns:a16="http://schemas.microsoft.com/office/drawing/2014/main" id="{67D2E286-FDD4-0540-8BCB-8775283D79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529556-0FFB-0A47-BD70-43813A302DAD}"/>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1177188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A4EC-7334-114E-B439-F2931EE16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0BC6E0-69A5-EF41-8504-E5D36602BC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E0195-90BB-D442-BA40-2FAE6D3C4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5BAFB-AF75-1640-BCB4-AEE6F78C21DA}"/>
              </a:ext>
            </a:extLst>
          </p:cNvPr>
          <p:cNvSpPr>
            <a:spLocks noGrp="1"/>
          </p:cNvSpPr>
          <p:nvPr>
            <p:ph type="dt" sz="half" idx="10"/>
          </p:nvPr>
        </p:nvSpPr>
        <p:spPr/>
        <p:txBody>
          <a:bodyPr/>
          <a:lstStyle/>
          <a:p>
            <a:fld id="{2F6AD5CD-EA06-5C44-AD5B-6486E5254FF9}" type="datetimeFigureOut">
              <a:rPr lang="en-US" smtClean="0"/>
              <a:t>17-Jul-2023</a:t>
            </a:fld>
            <a:endParaRPr lang="en-US"/>
          </a:p>
        </p:txBody>
      </p:sp>
      <p:sp>
        <p:nvSpPr>
          <p:cNvPr id="6" name="Footer Placeholder 5">
            <a:extLst>
              <a:ext uri="{FF2B5EF4-FFF2-40B4-BE49-F238E27FC236}">
                <a16:creationId xmlns:a16="http://schemas.microsoft.com/office/drawing/2014/main" id="{92C90C3E-6B3A-2B41-B03F-2DF638BD5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8A552A-E5C4-0F46-8735-5351460809B3}"/>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872974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8D7C-FFD8-9243-8A55-45EA64F26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10FD01-2250-F948-A428-9A0211109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0F7DEB-6141-9342-9D6A-676F3D0C6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307D7-8755-4945-BFF1-B060DD8441A3}"/>
              </a:ext>
            </a:extLst>
          </p:cNvPr>
          <p:cNvSpPr>
            <a:spLocks noGrp="1"/>
          </p:cNvSpPr>
          <p:nvPr>
            <p:ph type="dt" sz="half" idx="10"/>
          </p:nvPr>
        </p:nvSpPr>
        <p:spPr/>
        <p:txBody>
          <a:bodyPr/>
          <a:lstStyle/>
          <a:p>
            <a:fld id="{2F6AD5CD-EA06-5C44-AD5B-6486E5254FF9}" type="datetimeFigureOut">
              <a:rPr lang="en-US" smtClean="0"/>
              <a:t>17-Jul-2023</a:t>
            </a:fld>
            <a:endParaRPr lang="en-US"/>
          </a:p>
        </p:txBody>
      </p:sp>
      <p:sp>
        <p:nvSpPr>
          <p:cNvPr id="6" name="Footer Placeholder 5">
            <a:extLst>
              <a:ext uri="{FF2B5EF4-FFF2-40B4-BE49-F238E27FC236}">
                <a16:creationId xmlns:a16="http://schemas.microsoft.com/office/drawing/2014/main" id="{92D6A1BC-6F67-4C42-8EE8-7A4011638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3F60D-B7F5-F640-82DA-7569107A2C09}"/>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3610829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ED00-8868-B94A-98C0-51AA5C9B6F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8297-B149-4C4A-B4BC-8F3A4D4425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24EC4-ECDA-BD41-8EE8-74F1D11357C6}"/>
              </a:ext>
            </a:extLst>
          </p:cNvPr>
          <p:cNvSpPr>
            <a:spLocks noGrp="1"/>
          </p:cNvSpPr>
          <p:nvPr>
            <p:ph type="dt" sz="half" idx="10"/>
          </p:nvPr>
        </p:nvSpPr>
        <p:spPr/>
        <p:txBody>
          <a:bodyPr/>
          <a:lstStyle/>
          <a:p>
            <a:fld id="{2F6AD5CD-EA06-5C44-AD5B-6486E5254FF9}" type="datetimeFigureOut">
              <a:rPr lang="en-US" smtClean="0"/>
              <a:t>17-Jul-2023</a:t>
            </a:fld>
            <a:endParaRPr lang="en-US"/>
          </a:p>
        </p:txBody>
      </p:sp>
      <p:sp>
        <p:nvSpPr>
          <p:cNvPr id="5" name="Footer Placeholder 4">
            <a:extLst>
              <a:ext uri="{FF2B5EF4-FFF2-40B4-BE49-F238E27FC236}">
                <a16:creationId xmlns:a16="http://schemas.microsoft.com/office/drawing/2014/main" id="{AB8BCB36-90BF-0447-ACC6-D07C25B79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F62CD-0DE6-6948-A73C-BDE72E43C59B}"/>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1927956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075BDD-37B6-5041-9F28-2BBEE1D59B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75E4E1-8369-B845-AA71-C808A0B128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C735C-D1D6-934E-992B-38C21D3259FE}"/>
              </a:ext>
            </a:extLst>
          </p:cNvPr>
          <p:cNvSpPr>
            <a:spLocks noGrp="1"/>
          </p:cNvSpPr>
          <p:nvPr>
            <p:ph type="dt" sz="half" idx="10"/>
          </p:nvPr>
        </p:nvSpPr>
        <p:spPr/>
        <p:txBody>
          <a:bodyPr/>
          <a:lstStyle/>
          <a:p>
            <a:fld id="{2F6AD5CD-EA06-5C44-AD5B-6486E5254FF9}" type="datetimeFigureOut">
              <a:rPr lang="en-US" smtClean="0"/>
              <a:t>17-Jul-2023</a:t>
            </a:fld>
            <a:endParaRPr lang="en-US"/>
          </a:p>
        </p:txBody>
      </p:sp>
      <p:sp>
        <p:nvSpPr>
          <p:cNvPr id="5" name="Footer Placeholder 4">
            <a:extLst>
              <a:ext uri="{FF2B5EF4-FFF2-40B4-BE49-F238E27FC236}">
                <a16:creationId xmlns:a16="http://schemas.microsoft.com/office/drawing/2014/main" id="{FD1D581A-D18E-1740-987B-7EF1C1872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425E6-6E7D-BA46-AA48-FD8877924F9A}"/>
              </a:ext>
            </a:extLst>
          </p:cNvPr>
          <p:cNvSpPr>
            <a:spLocks noGrp="1"/>
          </p:cNvSpPr>
          <p:nvPr>
            <p:ph type="sldNum" sz="quarter" idx="12"/>
          </p:nvPr>
        </p:nvSpPr>
        <p:spPr/>
        <p:txBody>
          <a:bodyPr/>
          <a:lstStyle/>
          <a:p>
            <a:fld id="{E711307D-FFDF-624F-A637-0595F0F6D5A2}" type="slidenum">
              <a:rPr lang="en-US" smtClean="0"/>
              <a:t>‹#›</a:t>
            </a:fld>
            <a:endParaRPr lang="en-US"/>
          </a:p>
        </p:txBody>
      </p:sp>
    </p:spTree>
    <p:extLst>
      <p:ext uri="{BB962C8B-B14F-4D97-AF65-F5344CB8AC3E}">
        <p14:creationId xmlns:p14="http://schemas.microsoft.com/office/powerpoint/2010/main" val="2796378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774439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49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87170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4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899127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a:p>
            <a:pPr lvl="1"/>
            <a:r>
              <a:rPr lang="en-US"/>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901055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a:p>
            <a:pPr lvl="1"/>
            <a:r>
              <a:rPr lang="en-US"/>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901055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939139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96179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897146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77682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250638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087660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943708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874722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4026815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939139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736505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1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99165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251405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437437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316424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674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936366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180491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988440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96179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773920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4" y="4174067"/>
            <a:ext cx="10532535" cy="465667"/>
          </a:xfrm>
        </p:spPr>
        <p:txBody>
          <a:bodyPr/>
          <a:lstStyle>
            <a:lvl1pPr marL="0" indent="0" algn="ctr">
              <a:buNone/>
              <a:defRPr sz="2400">
                <a:solidFill>
                  <a:srgbClr val="01B0E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4" y="115571"/>
            <a:ext cx="423335"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53954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49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3"/>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5"/>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4" y="115571"/>
            <a:ext cx="423335"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807179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9"/>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4" y="6356351"/>
            <a:ext cx="423335"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3"/>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5"/>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4" y="115571"/>
            <a:ext cx="423335"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1200" smtClean="0">
                <a:solidFill>
                  <a:schemeClr val="tx1"/>
                </a:solidFill>
              </a:rPr>
              <a:pPr/>
              <a:t>‹#›</a:t>
            </a:fld>
            <a:endParaRPr lang="en-US" sz="1200">
              <a:solidFill>
                <a:schemeClr val="tx1"/>
              </a:solidFill>
            </a:endParaRPr>
          </a:p>
        </p:txBody>
      </p:sp>
    </p:spTree>
    <p:extLst>
      <p:ext uri="{BB962C8B-B14F-4D97-AF65-F5344CB8AC3E}">
        <p14:creationId xmlns:p14="http://schemas.microsoft.com/office/powerpoint/2010/main" val="3373078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5BAC0-B37D-4EBE-9C93-B815FB2939B4}"/>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a:p>
        </p:txBody>
      </p:sp>
      <p:sp>
        <p:nvSpPr>
          <p:cNvPr id="4" name="Rectangle 3">
            <a:extLst>
              <a:ext uri="{FF2B5EF4-FFF2-40B4-BE49-F238E27FC236}">
                <a16:creationId xmlns:a16="http://schemas.microsoft.com/office/drawing/2014/main" id="{B4E9EBB3-BE6D-407A-A717-C681C08C9FB0}"/>
              </a:ext>
            </a:extLst>
          </p:cNvPr>
          <p:cNvSpPr>
            <a:spLocks noChangeArrowheads="1"/>
          </p:cNvSpPr>
          <p:nvPr userDrawn="1"/>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2400">
              <a:solidFill>
                <a:schemeClr val="lt1"/>
              </a:solidFill>
              <a:latin typeface="+mn-lt"/>
              <a:ea typeface="+mn-ea"/>
            </a:endParaRPr>
          </a:p>
        </p:txBody>
      </p:sp>
      <p:sp>
        <p:nvSpPr>
          <p:cNvPr id="2" name="Title 1"/>
          <p:cNvSpPr>
            <a:spLocks noGrp="1"/>
          </p:cNvSpPr>
          <p:nvPr>
            <p:ph type="ctrTitle"/>
          </p:nvPr>
        </p:nvSpPr>
        <p:spPr>
          <a:xfrm>
            <a:off x="0" y="2667000"/>
            <a:ext cx="121920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2509651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5BAC0-B37D-4EBE-9C93-B815FB2939B4}"/>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a:p>
        </p:txBody>
      </p:sp>
      <p:sp>
        <p:nvSpPr>
          <p:cNvPr id="4" name="Rectangle 3">
            <a:extLst>
              <a:ext uri="{FF2B5EF4-FFF2-40B4-BE49-F238E27FC236}">
                <a16:creationId xmlns:a16="http://schemas.microsoft.com/office/drawing/2014/main" id="{B4E9EBB3-BE6D-407A-A717-C681C08C9FB0}"/>
              </a:ext>
            </a:extLst>
          </p:cNvPr>
          <p:cNvSpPr>
            <a:spLocks noChangeArrowheads="1"/>
          </p:cNvSpPr>
          <p:nvPr userDrawn="1"/>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2400">
              <a:solidFill>
                <a:schemeClr val="lt1"/>
              </a:solidFill>
              <a:latin typeface="+mn-lt"/>
              <a:ea typeface="+mn-ea"/>
            </a:endParaRPr>
          </a:p>
        </p:txBody>
      </p:sp>
      <p:sp>
        <p:nvSpPr>
          <p:cNvPr id="2" name="Title 1"/>
          <p:cNvSpPr>
            <a:spLocks noGrp="1"/>
          </p:cNvSpPr>
          <p:nvPr>
            <p:ph type="ctrTitle"/>
          </p:nvPr>
        </p:nvSpPr>
        <p:spPr>
          <a:xfrm>
            <a:off x="0" y="2667000"/>
            <a:ext cx="121920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3971029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8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1A95D7-8185-4992-99C1-8BCEA3E7EFBC}"/>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a:p>
        </p:txBody>
      </p:sp>
      <p:sp>
        <p:nvSpPr>
          <p:cNvPr id="5" name="Rectangle 4">
            <a:extLst>
              <a:ext uri="{FF2B5EF4-FFF2-40B4-BE49-F238E27FC236}">
                <a16:creationId xmlns:a16="http://schemas.microsoft.com/office/drawing/2014/main" id="{C4B1D73E-3F74-428D-B915-CB1DD655ECB7}"/>
              </a:ext>
            </a:extLst>
          </p:cNvPr>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365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BB6D10-72A5-43A1-802C-79674555D370}"/>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a:p>
        </p:txBody>
      </p:sp>
      <p:sp>
        <p:nvSpPr>
          <p:cNvPr id="4" name="Rectangle 3">
            <a:extLst>
              <a:ext uri="{FF2B5EF4-FFF2-40B4-BE49-F238E27FC236}">
                <a16:creationId xmlns:a16="http://schemas.microsoft.com/office/drawing/2014/main" id="{8B9F60A8-5F2C-445B-81F2-94302A1B9F40}"/>
              </a:ext>
            </a:extLst>
          </p:cNvPr>
          <p:cNvSpPr>
            <a:spLocks noChangeArrowheads="1"/>
          </p:cNvSpPr>
          <p:nvPr/>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2424949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theme" Target="../theme/theme3.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a:t>Royal Blue</a:t>
                </a:r>
                <a:br>
                  <a:rPr lang="en-US" sz="700"/>
                </a:br>
                <a:r>
                  <a:rPr lang="en-US" sz="600"/>
                  <a:t>R23,G69,B143</a:t>
                </a:r>
                <a:endParaRPr lang="en-US" sz="70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Azure</a:t>
                </a:r>
                <a:br>
                  <a:rPr lang="en-US" sz="600"/>
                </a:br>
                <a:r>
                  <a:rPr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Sky Blue </a:t>
                </a:r>
                <a:br>
                  <a:rPr lang="en-US" sz="600">
                    <a:solidFill>
                      <a:schemeClr val="tx1"/>
                    </a:solidFill>
                  </a:rPr>
                </a:br>
                <a:r>
                  <a:rPr lang="en-US" sz="60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Gold</a:t>
                </a:r>
                <a:br>
                  <a:rPr lang="en-US" sz="600">
                    <a:solidFill>
                      <a:schemeClr val="tx1"/>
                    </a:solidFill>
                  </a:rPr>
                </a:br>
                <a:r>
                  <a:rPr lang="en-US" sz="60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787" r:id="rId1"/>
    <p:sldLayoutId id="2147483742" r:id="rId2"/>
    <p:sldLayoutId id="2147483692" r:id="rId3"/>
    <p:sldLayoutId id="2147483663" r:id="rId4"/>
    <p:sldLayoutId id="2147483664" r:id="rId5"/>
    <p:sldLayoutId id="2147483689" r:id="rId6"/>
    <p:sldLayoutId id="2147483666" r:id="rId7"/>
    <p:sldLayoutId id="2147483667" r:id="rId8"/>
    <p:sldLayoutId id="2147483752" r:id="rId9"/>
    <p:sldLayoutId id="2147483698" r:id="rId10"/>
    <p:sldLayoutId id="2147483755" r:id="rId11"/>
    <p:sldLayoutId id="2147483694" r:id="rId12"/>
    <p:sldLayoutId id="2147483688" r:id="rId13"/>
    <p:sldLayoutId id="2147483697" r:id="rId14"/>
    <p:sldLayoutId id="2147483703" r:id="rId15"/>
    <p:sldLayoutId id="2147483686" r:id="rId16"/>
    <p:sldLayoutId id="2147483662" r:id="rId17"/>
    <p:sldLayoutId id="2147483754" r:id="rId18"/>
    <p:sldLayoutId id="2147483786" r:id="rId19"/>
    <p:sldLayoutId id="2147483753" r:id="rId20"/>
    <p:sldLayoutId id="2147483695" r:id="rId21"/>
    <p:sldLayoutId id="2147483687" r:id="rId22"/>
    <p:sldLayoutId id="2147483661" r:id="rId23"/>
    <p:sldLayoutId id="2147483696" r:id="rId24"/>
    <p:sldLayoutId id="2147483699" r:id="rId2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D759C-4758-534A-BA3C-F540F5E0E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921313-2AF0-0148-8A64-D3F9DAE47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EFAC4-E2AD-E945-821B-F984AD711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AD5CD-EA06-5C44-AD5B-6486E5254FF9}" type="datetimeFigureOut">
              <a:rPr lang="en-US" smtClean="0"/>
              <a:t>17-Jul-2023</a:t>
            </a:fld>
            <a:endParaRPr lang="en-US"/>
          </a:p>
        </p:txBody>
      </p:sp>
      <p:sp>
        <p:nvSpPr>
          <p:cNvPr id="5" name="Footer Placeholder 4">
            <a:extLst>
              <a:ext uri="{FF2B5EF4-FFF2-40B4-BE49-F238E27FC236}">
                <a16:creationId xmlns:a16="http://schemas.microsoft.com/office/drawing/2014/main" id="{F3177395-BBC2-1F4C-9D0F-29EB08B495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B71512-1C16-4E44-8679-825E003C9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1307D-FFDF-624F-A637-0595F0F6D5A2}" type="slidenum">
              <a:rPr lang="en-US" smtClean="0"/>
              <a:t>‹#›</a:t>
            </a:fld>
            <a:endParaRPr lang="en-US"/>
          </a:p>
        </p:txBody>
      </p:sp>
    </p:spTree>
    <p:extLst>
      <p:ext uri="{BB962C8B-B14F-4D97-AF65-F5344CB8AC3E}">
        <p14:creationId xmlns:p14="http://schemas.microsoft.com/office/powerpoint/2010/main" val="19438378"/>
      </p:ext>
    </p:extLst>
  </p:cSld>
  <p:clrMap bg1="lt1" tx1="dk1" bg2="lt2" tx2="dk2" accent1="accent1" accent2="accent2" accent3="accent3" accent4="accent4" accent5="accent5" accent6="accent6" hlink="hlink" folHlink="folHlink"/>
  <p:sldLayoutIdLst>
    <p:sldLayoutId id="2147483757" r:id="rId1"/>
    <p:sldLayoutId id="2147483767" r:id="rId2"/>
    <p:sldLayoutId id="2147483651" r:id="rId3"/>
    <p:sldLayoutId id="2147483771" r:id="rId4"/>
    <p:sldLayoutId id="2147483653" r:id="rId5"/>
    <p:sldLayoutId id="2147483654" r:id="rId6"/>
    <p:sldLayoutId id="2147483765" r:id="rId7"/>
    <p:sldLayoutId id="2147483776" r:id="rId8"/>
    <p:sldLayoutId id="2147483772" r:id="rId9"/>
    <p:sldLayoutId id="214748377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a:t>Royal Blue</a:t>
                </a:r>
                <a:br>
                  <a:rPr lang="en-US" sz="700"/>
                </a:br>
                <a:r>
                  <a:rPr lang="en-US" sz="600"/>
                  <a:t>R23,G69,B143</a:t>
                </a:r>
                <a:endParaRPr lang="en-US" sz="70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Azure</a:t>
                </a:r>
                <a:br>
                  <a:rPr lang="en-US" sz="600"/>
                </a:br>
                <a:r>
                  <a:rPr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Sky Blue </a:t>
                </a:r>
                <a:br>
                  <a:rPr lang="en-US" sz="600">
                    <a:solidFill>
                      <a:schemeClr val="tx1"/>
                    </a:solidFill>
                  </a:rPr>
                </a:br>
                <a:r>
                  <a:rPr lang="en-US" sz="60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Gold</a:t>
                </a:r>
                <a:br>
                  <a:rPr lang="en-US" sz="600">
                    <a:solidFill>
                      <a:schemeClr val="tx1"/>
                    </a:solidFill>
                  </a:rPr>
                </a:br>
                <a:r>
                  <a:rPr lang="en-US" sz="60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760" r:id="rId4"/>
    <p:sldLayoutId id="2147483761" r:id="rId5"/>
    <p:sldLayoutId id="2147483668" r:id="rId6"/>
    <p:sldLayoutId id="2147483763" r:id="rId7"/>
    <p:sldLayoutId id="2147483764"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773" r:id="rId17"/>
    <p:sldLayoutId id="2147483670" r:id="rId18"/>
    <p:sldLayoutId id="2147483672" r:id="rId19"/>
    <p:sldLayoutId id="2147483656" r:id="rId20"/>
    <p:sldLayoutId id="2147483674" r:id="rId21"/>
    <p:sldLayoutId id="2147483658" r:id="rId22"/>
    <p:sldLayoutId id="2147483779" r:id="rId23"/>
    <p:sldLayoutId id="2147483675" r:id="rId24"/>
    <p:sldLayoutId id="2147483679" r:id="rId25"/>
    <p:sldLayoutId id="2147483681" r:id="rId26"/>
    <p:sldLayoutId id="2147483682" r:id="rId27"/>
    <p:sldLayoutId id="2147483684" r:id="rId28"/>
    <p:sldLayoutId id="2147483685" r:id="rId29"/>
    <p:sldLayoutId id="2147483693" r:id="rId30"/>
    <p:sldLayoutId id="2147483702" r:id="rId3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tags" Target="../tags/tag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0.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person, outdoor, man, child&#10;&#10;Description automatically generated">
            <a:extLst>
              <a:ext uri="{FF2B5EF4-FFF2-40B4-BE49-F238E27FC236}">
                <a16:creationId xmlns:a16="http://schemas.microsoft.com/office/drawing/2014/main" id="{C1578C56-FB8E-2346-A4D4-CDBCAF377F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813" b="7813"/>
          <a:stretch>
            <a:fillRect/>
          </a:stretch>
        </p:blipFill>
        <p:spPr/>
      </p:pic>
      <p:sp>
        <p:nvSpPr>
          <p:cNvPr id="28" name="Text Placeholder 27">
            <a:extLst>
              <a:ext uri="{FF2B5EF4-FFF2-40B4-BE49-F238E27FC236}">
                <a16:creationId xmlns:a16="http://schemas.microsoft.com/office/drawing/2014/main" id="{8FB2C63F-7FEF-455A-BD2C-6BA934A0A096}"/>
              </a:ext>
            </a:extLst>
          </p:cNvPr>
          <p:cNvSpPr>
            <a:spLocks noGrp="1"/>
          </p:cNvSpPr>
          <p:nvPr>
            <p:ph type="body" sz="quarter" idx="14"/>
          </p:nvPr>
        </p:nvSpPr>
        <p:spPr/>
        <p:txBody>
          <a:bodyPr vert="horz" wrap="square" lIns="91440" tIns="3474720" rIns="91440" bIns="45720" rtlCol="0" anchor="t">
            <a:noAutofit/>
          </a:bodyPr>
          <a:lstStyle/>
          <a:p>
            <a:r>
              <a:rPr lang="en-US"/>
              <a:t>Club experience </a:t>
            </a:r>
          </a:p>
          <a:p>
            <a:r>
              <a:rPr lang="en-US"/>
              <a:t>Awareness spreading</a:t>
            </a:r>
            <a:endParaRPr lang="en-US">
              <a:cs typeface="Arial"/>
            </a:endParaRPr>
          </a:p>
          <a:p>
            <a:endParaRPr lang="en-US">
              <a:cs typeface="Arial"/>
            </a:endParaRPr>
          </a:p>
        </p:txBody>
      </p:sp>
      <p:sp>
        <p:nvSpPr>
          <p:cNvPr id="27" name="Subtitle 26">
            <a:extLst>
              <a:ext uri="{FF2B5EF4-FFF2-40B4-BE49-F238E27FC236}">
                <a16:creationId xmlns:a16="http://schemas.microsoft.com/office/drawing/2014/main" id="{51EAD650-B77B-4A4D-9365-935832106CD2}"/>
              </a:ext>
            </a:extLst>
          </p:cNvPr>
          <p:cNvSpPr>
            <a:spLocks noGrp="1"/>
          </p:cNvSpPr>
          <p:nvPr>
            <p:ph type="subTitle" idx="1"/>
          </p:nvPr>
        </p:nvSpPr>
        <p:spPr>
          <a:xfrm>
            <a:off x="829733" y="4862324"/>
            <a:ext cx="10532534" cy="1170157"/>
          </a:xfrm>
        </p:spPr>
        <p:txBody>
          <a:bodyPr vert="horz" lIns="91440" tIns="45720" rIns="91440" bIns="45720" rtlCol="0" anchor="t">
            <a:normAutofit/>
          </a:bodyPr>
          <a:lstStyle/>
          <a:p>
            <a:r>
              <a:rPr lang="en-US" b="1"/>
              <a:t>PETS Alliance Training Summer 2023</a:t>
            </a:r>
            <a:endParaRPr lang="en-US"/>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10160001" y="182229"/>
            <a:ext cx="1734030" cy="1740912"/>
          </a:xfrm>
          <a:prstGeom prst="rect">
            <a:avLst/>
          </a:prstGeom>
          <a:effectLst>
            <a:outerShdw blurRad="342900" dist="50800" dir="5400000" algn="ctr" rotWithShape="0">
              <a:srgbClr val="000000">
                <a:alpha val="46000"/>
              </a:srgbClr>
            </a:outerShdw>
          </a:effectLst>
        </p:spPr>
      </p:pic>
    </p:spTree>
    <p:custDataLst>
      <p:tags r:id="rId1"/>
    </p:custDataLst>
    <p:extLst>
      <p:ext uri="{BB962C8B-B14F-4D97-AF65-F5344CB8AC3E}">
        <p14:creationId xmlns:p14="http://schemas.microsoft.com/office/powerpoint/2010/main" val="796157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461254-DCD5-CAEA-E435-A677A1AC313A}"/>
              </a:ext>
            </a:extLst>
          </p:cNvPr>
          <p:cNvSpPr>
            <a:spLocks noGrp="1"/>
          </p:cNvSpPr>
          <p:nvPr>
            <p:ph type="title"/>
          </p:nvPr>
        </p:nvSpPr>
        <p:spPr>
          <a:xfrm>
            <a:off x="443629" y="1555431"/>
            <a:ext cx="10515600" cy="1325563"/>
          </a:xfrm>
        </p:spPr>
        <p:txBody>
          <a:bodyPr/>
          <a:lstStyle/>
          <a:p>
            <a:r>
              <a:rPr lang="en-US">
                <a:solidFill>
                  <a:schemeClr val="bg1"/>
                </a:solidFill>
              </a:rPr>
              <a:t>Overall Conclusion: </a:t>
            </a:r>
            <a:br>
              <a:rPr lang="en-US">
                <a:solidFill>
                  <a:schemeClr val="bg1"/>
                </a:solidFill>
              </a:rPr>
            </a:br>
            <a:r>
              <a:rPr lang="en-US">
                <a:solidFill>
                  <a:srgbClr val="FFFF00"/>
                </a:solidFill>
              </a:rPr>
              <a:t>The Club Experience Matters more than Anything Else</a:t>
            </a:r>
          </a:p>
        </p:txBody>
      </p:sp>
    </p:spTree>
    <p:custDataLst>
      <p:tags r:id="rId1"/>
    </p:custDataLst>
    <p:extLst>
      <p:ext uri="{BB962C8B-B14F-4D97-AF65-F5344CB8AC3E}">
        <p14:creationId xmlns:p14="http://schemas.microsoft.com/office/powerpoint/2010/main" val="3696279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BF9B5-5DCA-4506-A72E-3028CAE54EBC}"/>
              </a:ext>
            </a:extLst>
          </p:cNvPr>
          <p:cNvSpPr>
            <a:spLocks noGrp="1"/>
          </p:cNvSpPr>
          <p:nvPr>
            <p:ph type="body" sz="quarter" idx="12"/>
          </p:nvPr>
        </p:nvSpPr>
        <p:spPr>
          <a:xfrm>
            <a:off x="6766943" y="658761"/>
            <a:ext cx="4214484" cy="5938684"/>
          </a:xfrm>
        </p:spPr>
        <p:txBody>
          <a:bodyPr vert="horz" lIns="91440" tIns="45720" rIns="91440" bIns="45720" rtlCol="0" anchor="t">
            <a:normAutofit/>
          </a:bodyPr>
          <a:lstStyle/>
          <a:p>
            <a:pPr marL="342900" indent="-342900">
              <a:buChar char="•"/>
            </a:pPr>
            <a:r>
              <a:rPr lang="en-US" sz="2800"/>
              <a:t>2021 &amp; 2022 Rotary</a:t>
            </a:r>
          </a:p>
          <a:p>
            <a:pPr marL="571500" lvl="1" indent="-342900">
              <a:buFont typeface="Courier New" panose="020B0604020202020204" pitchFamily="34" charset="0"/>
              <a:buChar char="o"/>
            </a:pPr>
            <a:r>
              <a:rPr lang="en-US" sz="2800"/>
              <a:t>All Member Survey</a:t>
            </a:r>
          </a:p>
          <a:p>
            <a:pPr marL="571500" lvl="1" indent="-342900">
              <a:spcAft>
                <a:spcPts val="0"/>
              </a:spcAft>
              <a:buFont typeface="Courier New" panose="020B0604020202020204" pitchFamily="34" charset="0"/>
              <a:buChar char="o"/>
            </a:pPr>
            <a:r>
              <a:rPr lang="en-US" sz="2800"/>
              <a:t>Programs &amp; Offerings Survey</a:t>
            </a:r>
            <a:endParaRPr lang="en-US" sz="2800">
              <a:cs typeface="Arial" panose="020B0604020202020204"/>
            </a:endParaRPr>
          </a:p>
          <a:p>
            <a:pPr marL="571500" lvl="1" indent="-342900">
              <a:spcAft>
                <a:spcPts val="0"/>
              </a:spcAft>
              <a:buFont typeface="Courier New" panose="020B0604020202020204" pitchFamily="34" charset="0"/>
              <a:buChar char="o"/>
            </a:pPr>
            <a:r>
              <a:rPr lang="en-US" sz="2800"/>
              <a:t>Leadership Survey</a:t>
            </a:r>
            <a:endParaRPr lang="en-US" sz="2800">
              <a:cs typeface="Arial" panose="020B0604020202020204"/>
            </a:endParaRPr>
          </a:p>
          <a:p>
            <a:pPr marL="342900" lvl="1" indent="-342900">
              <a:spcBef>
                <a:spcPts val="0"/>
              </a:spcBef>
              <a:spcAft>
                <a:spcPts val="0"/>
              </a:spcAft>
            </a:pPr>
            <a:endParaRPr lang="en-US" sz="2800">
              <a:cs typeface="Arial" panose="020B0604020202020204"/>
            </a:endParaRPr>
          </a:p>
          <a:p>
            <a:pPr marL="342900" lvl="1" indent="-342900">
              <a:spcBef>
                <a:spcPts val="0"/>
              </a:spcBef>
              <a:spcAft>
                <a:spcPts val="0"/>
              </a:spcAft>
            </a:pPr>
            <a:r>
              <a:rPr lang="en-US" sz="2800">
                <a:cs typeface="Arial" panose="020B0604020202020204"/>
              </a:rPr>
              <a:t>2022 Awareness &amp; Understanding Survey (conducted by Leger)</a:t>
            </a:r>
          </a:p>
        </p:txBody>
      </p:sp>
      <p:sp>
        <p:nvSpPr>
          <p:cNvPr id="5" name="Slide Number Placeholder 4">
            <a:extLst>
              <a:ext uri="{FF2B5EF4-FFF2-40B4-BE49-F238E27FC236}">
                <a16:creationId xmlns:a16="http://schemas.microsoft.com/office/drawing/2014/main" id="{DD6D67B0-94DD-4CA7-817E-64703D5D9C1E}"/>
              </a:ext>
            </a:extLst>
          </p:cNvPr>
          <p:cNvSpPr>
            <a:spLocks noGrp="1"/>
          </p:cNvSpPr>
          <p:nvPr>
            <p:ph type="sldNum" sz="quarter" idx="15"/>
          </p:nvPr>
        </p:nvSpPr>
        <p:spPr/>
        <p:txBody>
          <a:bodyPr/>
          <a:lstStyle/>
          <a:p>
            <a:fld id="{97A94E25-127B-4C48-AF96-44BA7B823777}" type="slidenum">
              <a:rPr lang="en-US" smtClean="0"/>
              <a:pPr/>
              <a:t>3</a:t>
            </a:fld>
            <a:endParaRPr lang="en-US"/>
          </a:p>
        </p:txBody>
      </p:sp>
      <p:sp>
        <p:nvSpPr>
          <p:cNvPr id="10" name="Text Placeholder 9">
            <a:extLst>
              <a:ext uri="{FF2B5EF4-FFF2-40B4-BE49-F238E27FC236}">
                <a16:creationId xmlns:a16="http://schemas.microsoft.com/office/drawing/2014/main" id="{AB3F8388-5DD0-3459-996F-22E074562563}"/>
              </a:ext>
            </a:extLst>
          </p:cNvPr>
          <p:cNvSpPr>
            <a:spLocks noGrp="1"/>
          </p:cNvSpPr>
          <p:nvPr>
            <p:ph type="body" sz="quarter" idx="14"/>
          </p:nvPr>
        </p:nvSpPr>
        <p:spPr/>
        <p:txBody>
          <a:bodyPr/>
          <a:lstStyle/>
          <a:p>
            <a:r>
              <a:rPr lang="en-US">
                <a:cs typeface="Arial"/>
              </a:rPr>
              <a:t>Data sources</a:t>
            </a:r>
            <a:endParaRPr lang="en-US"/>
          </a:p>
        </p:txBody>
      </p:sp>
    </p:spTree>
    <p:custDataLst>
      <p:tags r:id="rId1"/>
    </p:custDataLst>
    <p:extLst>
      <p:ext uri="{BB962C8B-B14F-4D97-AF65-F5344CB8AC3E}">
        <p14:creationId xmlns:p14="http://schemas.microsoft.com/office/powerpoint/2010/main" val="410245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02DF6F-8D42-43E2-BD60-DAF470301AD3}"/>
              </a:ext>
            </a:extLst>
          </p:cNvPr>
          <p:cNvSpPr>
            <a:spLocks noGrp="1"/>
          </p:cNvSpPr>
          <p:nvPr>
            <p:ph type="sldNum" sz="quarter" idx="12"/>
          </p:nvPr>
        </p:nvSpPr>
        <p:spPr/>
        <p:txBody>
          <a:bodyPr/>
          <a:lstStyle/>
          <a:p>
            <a:fld id="{97A94E25-127B-4C48-AF96-44BA7B823777}" type="slidenum">
              <a:rPr lang="en-US" smtClean="0"/>
              <a:pPr/>
              <a:t>4</a:t>
            </a:fld>
            <a:endParaRPr lang="en-US"/>
          </a:p>
        </p:txBody>
      </p:sp>
      <p:pic>
        <p:nvPicPr>
          <p:cNvPr id="18" name="Picture Placeholder 17">
            <a:extLst>
              <a:ext uri="{FF2B5EF4-FFF2-40B4-BE49-F238E27FC236}">
                <a16:creationId xmlns:a16="http://schemas.microsoft.com/office/drawing/2014/main" id="{C57FF427-201B-48EA-BB5E-6C6801F8899F}"/>
              </a:ext>
            </a:extLst>
          </p:cNvPr>
          <p:cNvPicPr>
            <a:picLocks noGrp="1" noChangeAspect="1"/>
          </p:cNvPicPr>
          <p:nvPr>
            <p:ph type="pic" sz="quarter" idx="4294967295"/>
          </p:nvPr>
        </p:nvPicPr>
        <p:blipFill rotWithShape="1">
          <a:blip r:embed="rId4"/>
          <a:srcRect l="9198" t="15693" r="10318" b="16769"/>
          <a:stretch/>
        </p:blipFill>
        <p:spPr>
          <a:xfrm>
            <a:off x="5449019" y="297823"/>
            <a:ext cx="6332901" cy="6221954"/>
          </a:xfrm>
        </p:spPr>
      </p:pic>
      <p:sp>
        <p:nvSpPr>
          <p:cNvPr id="14" name="TextBox 13">
            <a:extLst>
              <a:ext uri="{FF2B5EF4-FFF2-40B4-BE49-F238E27FC236}">
                <a16:creationId xmlns:a16="http://schemas.microsoft.com/office/drawing/2014/main" id="{32F628AB-FFA2-440E-B915-9AE565782424}"/>
              </a:ext>
            </a:extLst>
          </p:cNvPr>
          <p:cNvSpPr txBox="1"/>
          <p:nvPr/>
        </p:nvSpPr>
        <p:spPr>
          <a:xfrm>
            <a:off x="1067206" y="1274298"/>
            <a:ext cx="3082203" cy="1200329"/>
          </a:xfrm>
          <a:prstGeom prst="rect">
            <a:avLst/>
          </a:prstGeom>
          <a:noFill/>
        </p:spPr>
        <p:txBody>
          <a:bodyPr wrap="square" lIns="91440" tIns="45720" rIns="91440" bIns="45720" rtlCol="0" anchor="t">
            <a:spAutoFit/>
          </a:bodyPr>
          <a:lstStyle/>
          <a:p>
            <a:pPr algn="ctr"/>
            <a:r>
              <a:rPr lang="en-US" sz="2400" b="1">
                <a:solidFill>
                  <a:srgbClr val="0067C8"/>
                </a:solidFill>
                <a:latin typeface="Arial"/>
                <a:cs typeface="Arial"/>
              </a:rPr>
              <a:t>What Satisfied Members say </a:t>
            </a:r>
          </a:p>
          <a:p>
            <a:pPr algn="ctr"/>
            <a:r>
              <a:rPr lang="en-US" sz="2400" b="1">
                <a:solidFill>
                  <a:srgbClr val="0067C8"/>
                </a:solidFill>
                <a:latin typeface="Arial"/>
                <a:cs typeface="Arial"/>
              </a:rPr>
              <a:t>about their clubs:</a:t>
            </a:r>
          </a:p>
        </p:txBody>
      </p:sp>
      <p:sp>
        <p:nvSpPr>
          <p:cNvPr id="15" name="TextBox 14">
            <a:extLst>
              <a:ext uri="{FF2B5EF4-FFF2-40B4-BE49-F238E27FC236}">
                <a16:creationId xmlns:a16="http://schemas.microsoft.com/office/drawing/2014/main" id="{95E73068-AA41-4172-A9D1-AFFFA1BEEDA5}"/>
              </a:ext>
            </a:extLst>
          </p:cNvPr>
          <p:cNvSpPr txBox="1"/>
          <p:nvPr/>
        </p:nvSpPr>
        <p:spPr>
          <a:xfrm>
            <a:off x="1107538" y="3849182"/>
            <a:ext cx="3010317" cy="1200329"/>
          </a:xfrm>
          <a:prstGeom prst="rect">
            <a:avLst/>
          </a:prstGeom>
          <a:noFill/>
        </p:spPr>
        <p:txBody>
          <a:bodyPr wrap="square" lIns="91440" tIns="45720" rIns="91440" bIns="45720" rtlCol="0" anchor="t">
            <a:spAutoFit/>
          </a:bodyPr>
          <a:lstStyle/>
          <a:p>
            <a:pPr algn="ctr"/>
            <a:r>
              <a:rPr lang="en-US" sz="2400" b="1">
                <a:solidFill>
                  <a:srgbClr val="E02927"/>
                </a:solidFill>
                <a:latin typeface="Arial"/>
                <a:cs typeface="Arial"/>
              </a:rPr>
              <a:t>What Dissatisfied Members say about their clubs:</a:t>
            </a:r>
          </a:p>
        </p:txBody>
      </p:sp>
      <p:sp>
        <p:nvSpPr>
          <p:cNvPr id="2" name="TextBox 1">
            <a:extLst>
              <a:ext uri="{FF2B5EF4-FFF2-40B4-BE49-F238E27FC236}">
                <a16:creationId xmlns:a16="http://schemas.microsoft.com/office/drawing/2014/main" id="{E9D3A319-89E8-4C9B-A212-E433A365C619}"/>
              </a:ext>
            </a:extLst>
          </p:cNvPr>
          <p:cNvSpPr txBox="1"/>
          <p:nvPr/>
        </p:nvSpPr>
        <p:spPr>
          <a:xfrm>
            <a:off x="656464" y="6360079"/>
            <a:ext cx="2995864" cy="276999"/>
          </a:xfrm>
          <a:prstGeom prst="rect">
            <a:avLst/>
          </a:prstGeom>
          <a:noFill/>
        </p:spPr>
        <p:txBody>
          <a:bodyPr wrap="square" rtlCol="0">
            <a:spAutoFit/>
          </a:bodyPr>
          <a:lstStyle/>
          <a:p>
            <a:r>
              <a:rPr lang="en-US" sz="1200"/>
              <a:t>Source: 2022 Rotary All-Rotarian Survey</a:t>
            </a:r>
          </a:p>
        </p:txBody>
      </p:sp>
    </p:spTree>
    <p:custDataLst>
      <p:tags r:id="rId1"/>
    </p:custDataLst>
    <p:extLst>
      <p:ext uri="{BB962C8B-B14F-4D97-AF65-F5344CB8AC3E}">
        <p14:creationId xmlns:p14="http://schemas.microsoft.com/office/powerpoint/2010/main" val="1641721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4324C-81AE-4E27-9448-E4ACB3FDA844}"/>
              </a:ext>
            </a:extLst>
          </p:cNvPr>
          <p:cNvSpPr>
            <a:spLocks noGrp="1"/>
          </p:cNvSpPr>
          <p:nvPr>
            <p:ph type="body" sz="quarter" idx="14"/>
          </p:nvPr>
        </p:nvSpPr>
        <p:spPr>
          <a:xfrm>
            <a:off x="558800" y="3406745"/>
            <a:ext cx="4978400" cy="1135062"/>
          </a:xfrm>
        </p:spPr>
        <p:txBody>
          <a:bodyPr/>
          <a:lstStyle/>
          <a:p>
            <a:r>
              <a:rPr lang="en-US"/>
              <a:t>Most important factors for overall Rotarian satisfaction</a:t>
            </a:r>
            <a:endParaRPr lang="en-US">
              <a:cs typeface="Arial"/>
            </a:endParaRPr>
          </a:p>
        </p:txBody>
      </p:sp>
      <p:sp>
        <p:nvSpPr>
          <p:cNvPr id="2" name="TextBox 1">
            <a:extLst>
              <a:ext uri="{FF2B5EF4-FFF2-40B4-BE49-F238E27FC236}">
                <a16:creationId xmlns:a16="http://schemas.microsoft.com/office/drawing/2014/main" id="{C73D7678-9548-4EEB-8981-45549DFC2335}"/>
              </a:ext>
            </a:extLst>
          </p:cNvPr>
          <p:cNvSpPr txBox="1"/>
          <p:nvPr/>
        </p:nvSpPr>
        <p:spPr>
          <a:xfrm>
            <a:off x="6664945" y="913761"/>
            <a:ext cx="5209954" cy="5016758"/>
          </a:xfrm>
          <a:prstGeom prst="rect">
            <a:avLst/>
          </a:prstGeom>
          <a:noFill/>
        </p:spPr>
        <p:txBody>
          <a:bodyPr wrap="square" lIns="91440" tIns="45720" rIns="91440" bIns="45720" rtlCol="0" anchor="t">
            <a:spAutoFit/>
          </a:bodyPr>
          <a:lstStyle/>
          <a:p>
            <a:pPr marL="514350" indent="-514350">
              <a:spcBef>
                <a:spcPts val="600"/>
              </a:spcBef>
              <a:spcAft>
                <a:spcPts val="600"/>
              </a:spcAft>
              <a:buFont typeface="Arial" panose="020B0604020202020204" pitchFamily="34" charset="0"/>
              <a:buChar char="•"/>
            </a:pPr>
            <a:r>
              <a:rPr lang="en-US" sz="2800">
                <a:solidFill>
                  <a:srgbClr val="FF0000"/>
                </a:solidFill>
              </a:rPr>
              <a:t>Meeting Enjoyment</a:t>
            </a:r>
            <a:endParaRPr lang="en-US" sz="2800">
              <a:solidFill>
                <a:srgbClr val="FF0000"/>
              </a:solidFill>
              <a:cs typeface="Arial"/>
            </a:endParaRPr>
          </a:p>
          <a:p>
            <a:pPr marL="514350" indent="-514350">
              <a:spcBef>
                <a:spcPts val="600"/>
              </a:spcBef>
              <a:spcAft>
                <a:spcPts val="600"/>
              </a:spcAft>
              <a:buFont typeface="Arial" panose="020B0604020202020204" pitchFamily="34" charset="0"/>
              <a:buChar char="•"/>
            </a:pPr>
            <a:r>
              <a:rPr lang="en-US" sz="2800">
                <a:solidFill>
                  <a:srgbClr val="FF0000"/>
                </a:solidFill>
              </a:rPr>
              <a:t>Confidence in Club Leadership</a:t>
            </a:r>
            <a:endParaRPr lang="en-US" sz="2800">
              <a:solidFill>
                <a:srgbClr val="FF0000"/>
              </a:solidFill>
              <a:cs typeface="Arial"/>
            </a:endParaRPr>
          </a:p>
          <a:p>
            <a:pPr marL="514350" indent="-514350">
              <a:spcBef>
                <a:spcPts val="600"/>
              </a:spcBef>
              <a:spcAft>
                <a:spcPts val="600"/>
              </a:spcAft>
              <a:buFont typeface="Arial" panose="020B0604020202020204" pitchFamily="34" charset="0"/>
              <a:buChar char="•"/>
            </a:pPr>
            <a:r>
              <a:rPr lang="en-US" sz="2800">
                <a:solidFill>
                  <a:srgbClr val="00A2E0"/>
                </a:solidFill>
              </a:rPr>
              <a:t>Satisfaction with Club Service (involvement in club activities) </a:t>
            </a:r>
            <a:endParaRPr lang="en-US" sz="2800">
              <a:solidFill>
                <a:srgbClr val="00A2E0"/>
              </a:solidFill>
              <a:cs typeface="Arial"/>
            </a:endParaRPr>
          </a:p>
          <a:p>
            <a:pPr marL="514350" indent="-514350">
              <a:spcBef>
                <a:spcPts val="600"/>
              </a:spcBef>
              <a:spcAft>
                <a:spcPts val="600"/>
              </a:spcAft>
              <a:buFont typeface="Arial" panose="020B0604020202020204" pitchFamily="34" charset="0"/>
              <a:buChar char="•"/>
            </a:pPr>
            <a:r>
              <a:rPr lang="en-US" sz="2800">
                <a:solidFill>
                  <a:srgbClr val="0070C0"/>
                </a:solidFill>
              </a:rPr>
              <a:t>Satisfaction with Finding Friends</a:t>
            </a:r>
            <a:endParaRPr lang="en-US" sz="2800">
              <a:solidFill>
                <a:srgbClr val="0070C0"/>
              </a:solidFill>
              <a:cs typeface="Arial"/>
            </a:endParaRPr>
          </a:p>
          <a:p>
            <a:pPr marL="514350" indent="-514350">
              <a:spcBef>
                <a:spcPts val="600"/>
              </a:spcBef>
              <a:spcAft>
                <a:spcPts val="600"/>
              </a:spcAft>
              <a:buFont typeface="Arial" panose="020B0604020202020204" pitchFamily="34" charset="0"/>
              <a:buChar char="•"/>
            </a:pPr>
            <a:r>
              <a:rPr lang="en-US" sz="2800">
                <a:solidFill>
                  <a:srgbClr val="002060"/>
                </a:solidFill>
              </a:rPr>
              <a:t>Comfort with other club Rotarians</a:t>
            </a:r>
            <a:endParaRPr lang="en-US" sz="2800">
              <a:solidFill>
                <a:srgbClr val="002060"/>
              </a:solidFill>
              <a:cs typeface="Arial"/>
            </a:endParaRPr>
          </a:p>
        </p:txBody>
      </p:sp>
    </p:spTree>
    <p:custDataLst>
      <p:tags r:id="rId1"/>
    </p:custDataLst>
    <p:extLst>
      <p:ext uri="{BB962C8B-B14F-4D97-AF65-F5344CB8AC3E}">
        <p14:creationId xmlns:p14="http://schemas.microsoft.com/office/powerpoint/2010/main" val="359520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6" descr="A bar chart with text&#10;&#10;Description automatically generated">
            <a:extLst>
              <a:ext uri="{FF2B5EF4-FFF2-40B4-BE49-F238E27FC236}">
                <a16:creationId xmlns:a16="http://schemas.microsoft.com/office/drawing/2014/main" id="{E35206A9-87AA-DFA9-8968-4728C9B5FD3F}"/>
              </a:ext>
            </a:extLst>
          </p:cNvPr>
          <p:cNvPicPr>
            <a:picLocks noChangeAspect="1"/>
          </p:cNvPicPr>
          <p:nvPr/>
        </p:nvPicPr>
        <p:blipFill>
          <a:blip r:embed="rId4"/>
          <a:stretch>
            <a:fillRect/>
          </a:stretch>
        </p:blipFill>
        <p:spPr>
          <a:xfrm>
            <a:off x="-2009" y="1613628"/>
            <a:ext cx="12198577" cy="4721649"/>
          </a:xfrm>
          <a:prstGeom prst="rect">
            <a:avLst/>
          </a:prstGeom>
        </p:spPr>
      </p:pic>
      <p:pic>
        <p:nvPicPr>
          <p:cNvPr id="27" name="Picture 27" descr="A red and black logo&#10;&#10;Description automatically generated">
            <a:extLst>
              <a:ext uri="{FF2B5EF4-FFF2-40B4-BE49-F238E27FC236}">
                <a16:creationId xmlns:a16="http://schemas.microsoft.com/office/drawing/2014/main" id="{FF4C2CC0-A51A-6F68-3A82-518A4302DBE5}"/>
              </a:ext>
            </a:extLst>
          </p:cNvPr>
          <p:cNvPicPr>
            <a:picLocks noChangeAspect="1"/>
          </p:cNvPicPr>
          <p:nvPr/>
        </p:nvPicPr>
        <p:blipFill>
          <a:blip r:embed="rId5"/>
          <a:stretch>
            <a:fillRect/>
          </a:stretch>
        </p:blipFill>
        <p:spPr>
          <a:xfrm>
            <a:off x="11436747" y="6499731"/>
            <a:ext cx="631912" cy="359471"/>
          </a:xfrm>
          <a:prstGeom prst="rect">
            <a:avLst/>
          </a:prstGeom>
        </p:spPr>
      </p:pic>
      <p:sp>
        <p:nvSpPr>
          <p:cNvPr id="29" name="Title 28">
            <a:extLst>
              <a:ext uri="{FF2B5EF4-FFF2-40B4-BE49-F238E27FC236}">
                <a16:creationId xmlns:a16="http://schemas.microsoft.com/office/drawing/2014/main" id="{063120EC-AF38-EF1F-B97D-F7C001D47FAA}"/>
              </a:ext>
            </a:extLst>
          </p:cNvPr>
          <p:cNvSpPr>
            <a:spLocks noGrp="1"/>
          </p:cNvSpPr>
          <p:nvPr>
            <p:ph type="title"/>
          </p:nvPr>
        </p:nvSpPr>
        <p:spPr/>
        <p:txBody>
          <a:bodyPr/>
          <a:lstStyle/>
          <a:p>
            <a:pPr algn="ctr"/>
            <a:r>
              <a:rPr lang="en-US">
                <a:cs typeface="Arial"/>
              </a:rPr>
              <a:t>General Public Agrees</a:t>
            </a:r>
          </a:p>
        </p:txBody>
      </p:sp>
      <p:sp>
        <p:nvSpPr>
          <p:cNvPr id="30" name="TextBox 29">
            <a:extLst>
              <a:ext uri="{FF2B5EF4-FFF2-40B4-BE49-F238E27FC236}">
                <a16:creationId xmlns:a16="http://schemas.microsoft.com/office/drawing/2014/main" id="{DBD6735C-D253-B6E6-4668-95F3B38EA02B}"/>
              </a:ext>
            </a:extLst>
          </p:cNvPr>
          <p:cNvSpPr txBox="1"/>
          <p:nvPr/>
        </p:nvSpPr>
        <p:spPr>
          <a:xfrm>
            <a:off x="80513" y="1805796"/>
            <a:ext cx="832161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Arial"/>
                <a:cs typeface="Arial"/>
              </a:rPr>
              <a:t>Top 5 attributes when joining a nonprofit:</a:t>
            </a:r>
            <a:endParaRPr lang="en-US">
              <a:latin typeface="Arial"/>
              <a:cs typeface="Arial"/>
            </a:endParaRPr>
          </a:p>
        </p:txBody>
      </p:sp>
    </p:spTree>
    <p:custDataLst>
      <p:tags r:id="rId1"/>
    </p:custDataLst>
    <p:extLst>
      <p:ext uri="{BB962C8B-B14F-4D97-AF65-F5344CB8AC3E}">
        <p14:creationId xmlns:p14="http://schemas.microsoft.com/office/powerpoint/2010/main" val="3506889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4324C-81AE-4E27-9448-E4ACB3FDA844}"/>
              </a:ext>
            </a:extLst>
          </p:cNvPr>
          <p:cNvSpPr>
            <a:spLocks noGrp="1"/>
          </p:cNvSpPr>
          <p:nvPr>
            <p:ph type="body" sz="quarter" idx="14"/>
          </p:nvPr>
        </p:nvSpPr>
        <p:spPr>
          <a:xfrm>
            <a:off x="558800" y="3104820"/>
            <a:ext cx="4978400" cy="1135062"/>
          </a:xfrm>
        </p:spPr>
        <p:txBody>
          <a:bodyPr/>
          <a:lstStyle/>
          <a:p>
            <a:r>
              <a:rPr lang="en-US"/>
              <a:t>Improving the Club experience</a:t>
            </a:r>
            <a:endParaRPr lang="en-US">
              <a:cs typeface="Arial"/>
            </a:endParaRPr>
          </a:p>
        </p:txBody>
      </p:sp>
      <p:sp>
        <p:nvSpPr>
          <p:cNvPr id="2" name="TextBox 1">
            <a:extLst>
              <a:ext uri="{FF2B5EF4-FFF2-40B4-BE49-F238E27FC236}">
                <a16:creationId xmlns:a16="http://schemas.microsoft.com/office/drawing/2014/main" id="{C73D7678-9548-4EEB-8981-45549DFC2335}"/>
              </a:ext>
            </a:extLst>
          </p:cNvPr>
          <p:cNvSpPr txBox="1"/>
          <p:nvPr/>
        </p:nvSpPr>
        <p:spPr>
          <a:xfrm>
            <a:off x="6664945" y="913761"/>
            <a:ext cx="5209954" cy="523220"/>
          </a:xfrm>
          <a:prstGeom prst="rect">
            <a:avLst/>
          </a:prstGeom>
          <a:noFill/>
        </p:spPr>
        <p:txBody>
          <a:bodyPr wrap="square" lIns="91440" tIns="45720" rIns="91440" bIns="45720" rtlCol="0" anchor="t">
            <a:spAutoFit/>
          </a:bodyPr>
          <a:lstStyle/>
          <a:p>
            <a:pPr marL="514350" indent="-514350">
              <a:spcBef>
                <a:spcPts val="600"/>
              </a:spcBef>
              <a:spcAft>
                <a:spcPts val="600"/>
              </a:spcAft>
              <a:buFont typeface="Arial" panose="020B0604020202020204" pitchFamily="34" charset="0"/>
              <a:buChar char="•"/>
            </a:pPr>
            <a:endParaRPr lang="en-US" sz="2800" b="1">
              <a:solidFill>
                <a:srgbClr val="FF0000"/>
              </a:solidFill>
              <a:cs typeface="Arial"/>
            </a:endParaRPr>
          </a:p>
        </p:txBody>
      </p:sp>
      <p:sp>
        <p:nvSpPr>
          <p:cNvPr id="4" name="TextBox 3">
            <a:extLst>
              <a:ext uri="{FF2B5EF4-FFF2-40B4-BE49-F238E27FC236}">
                <a16:creationId xmlns:a16="http://schemas.microsoft.com/office/drawing/2014/main" id="{36AED410-104D-6B34-1606-9B98E133E765}"/>
              </a:ext>
            </a:extLst>
          </p:cNvPr>
          <p:cNvSpPr txBox="1"/>
          <p:nvPr/>
        </p:nvSpPr>
        <p:spPr>
          <a:xfrm>
            <a:off x="6667500" y="671183"/>
            <a:ext cx="5364191"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600"/>
              </a:spcBef>
              <a:spcAft>
                <a:spcPts val="600"/>
              </a:spcAft>
              <a:buFont typeface="Arial"/>
              <a:buChar char="•"/>
            </a:pPr>
            <a:r>
              <a:rPr lang="en-US" sz="2800">
                <a:cs typeface="Arial"/>
              </a:rPr>
              <a:t>Ask members what they want! Listen to what they say!</a:t>
            </a:r>
            <a:endParaRPr lang="en-US"/>
          </a:p>
          <a:p>
            <a:pPr marL="457200" indent="-457200">
              <a:spcBef>
                <a:spcPts val="600"/>
              </a:spcBef>
              <a:spcAft>
                <a:spcPts val="600"/>
              </a:spcAft>
              <a:buFont typeface="Arial"/>
              <a:buChar char="•"/>
            </a:pPr>
            <a:r>
              <a:rPr lang="en-US" sz="2800">
                <a:cs typeface="Arial"/>
              </a:rPr>
              <a:t>Get members involved in club meetings </a:t>
            </a:r>
          </a:p>
          <a:p>
            <a:pPr marL="457200" indent="-457200">
              <a:spcBef>
                <a:spcPts val="600"/>
              </a:spcBef>
              <a:spcAft>
                <a:spcPts val="600"/>
              </a:spcAft>
              <a:buFont typeface="Arial"/>
              <a:buChar char="•"/>
            </a:pPr>
            <a:r>
              <a:rPr lang="en-US" sz="2800">
                <a:cs typeface="Arial"/>
              </a:rPr>
              <a:t>Do more service projects​ in your community</a:t>
            </a:r>
            <a:endParaRPr lang="en-US">
              <a:cs typeface="Arial" panose="020B0604020202020204"/>
            </a:endParaRPr>
          </a:p>
          <a:p>
            <a:pPr marL="457200" indent="-457200">
              <a:spcBef>
                <a:spcPts val="600"/>
              </a:spcBef>
              <a:spcAft>
                <a:spcPts val="600"/>
              </a:spcAft>
              <a:buFont typeface="Arial"/>
              <a:buChar char="•"/>
            </a:pPr>
            <a:r>
              <a:rPr lang="en-US" sz="2800">
                <a:cs typeface="Arial"/>
              </a:rPr>
              <a:t>Improve club meetings w/ better speakers, time management, and leader engagement</a:t>
            </a:r>
          </a:p>
        </p:txBody>
      </p:sp>
    </p:spTree>
    <p:custDataLst>
      <p:tags r:id="rId1"/>
    </p:custDataLst>
    <p:extLst>
      <p:ext uri="{BB962C8B-B14F-4D97-AF65-F5344CB8AC3E}">
        <p14:creationId xmlns:p14="http://schemas.microsoft.com/office/powerpoint/2010/main" val="324026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2827932" y="1093694"/>
            <a:ext cx="6316068" cy="5315341"/>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4"/>
            <a:ext cx="5627077" cy="3722598"/>
          </a:xfrm>
          <a:prstGeom prst="rect">
            <a:avLst/>
          </a:prstGeom>
          <a:noFill/>
        </p:spPr>
        <p:txBody>
          <a:bodyPr wrap="square" lIns="91440" tIns="45720" rIns="91440" bIns="45720" rtlCol="0" anchor="ctr">
            <a:noAutofit/>
          </a:bodyPr>
          <a:lstStyle/>
          <a:p>
            <a:pPr algn="ctr"/>
            <a:r>
              <a:rPr lang="en-US" sz="6600" b="1">
                <a:solidFill>
                  <a:schemeClr val="bg1"/>
                </a:solidFill>
                <a:cs typeface="Arial"/>
              </a:rPr>
              <a:t>discussion</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dirty="0" smtClean="0"/>
              <a:pPr/>
              <a:t>8</a:t>
            </a:fld>
            <a:endParaRPr lang="en-US"/>
          </a:p>
        </p:txBody>
      </p:sp>
    </p:spTree>
    <p:extLst>
      <p:ext uri="{BB962C8B-B14F-4D97-AF65-F5344CB8AC3E}">
        <p14:creationId xmlns:p14="http://schemas.microsoft.com/office/powerpoint/2010/main" val="2576463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624FA1727FC8468BB8290800501A5C" ma:contentTypeVersion="7" ma:contentTypeDescription="Create a new document." ma:contentTypeScope="" ma:versionID="a4f623aa96ffd6154773e624f1757dbf">
  <xsd:schema xmlns:xsd="http://www.w3.org/2001/XMLSchema" xmlns:xs="http://www.w3.org/2001/XMLSchema" xmlns:p="http://schemas.microsoft.com/office/2006/metadata/properties" xmlns:ns1="http://schemas.microsoft.com/sharepoint/v3" xmlns:ns2="1f097dfa-9cbd-4f84-9850-6e7cae909781" xmlns:ns3="31cc3d0e-5959-4987-9d20-de23da659f5c" targetNamespace="http://schemas.microsoft.com/office/2006/metadata/properties" ma:root="true" ma:fieldsID="8347c7ee3ad25551d76e9f617ba3cc1c" ns1:_="" ns2:_="" ns3:_="">
    <xsd:import namespace="http://schemas.microsoft.com/sharepoint/v3"/>
    <xsd:import namespace="1f097dfa-9cbd-4f84-9850-6e7cae909781"/>
    <xsd:import namespace="31cc3d0e-5959-4987-9d20-de23da659f5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097dfa-9cbd-4f84-9850-6e7cae90978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3d0e-5959-4987-9d20-de23da659f5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7E809BB-9B85-4C5F-BBD2-217ACB26953E}">
  <ds:schemaRefs>
    <ds:schemaRef ds:uri="1f097dfa-9cbd-4f84-9850-6e7cae909781"/>
    <ds:schemaRef ds:uri="31cc3d0e-5959-4987-9d20-de23da659f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3.xml><?xml version="1.0" encoding="utf-8"?>
<ds:datastoreItem xmlns:ds="http://schemas.openxmlformats.org/officeDocument/2006/customXml" ds:itemID="{8D907746-948B-431F-9FEC-993A4876518B}">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1cc3d0e-5959-4987-9d20-de23da659f5c"/>
    <ds:schemaRef ds:uri="1f097dfa-9cbd-4f84-9850-6e7cae90978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428</Words>
  <Application>Microsoft Office PowerPoint</Application>
  <PresentationFormat>Widescreen</PresentationFormat>
  <Paragraphs>48</Paragraphs>
  <Slides>8</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Arial Narrow</vt:lpstr>
      <vt:lpstr>Calibri</vt:lpstr>
      <vt:lpstr>Calibri Light</vt:lpstr>
      <vt:lpstr>Courier New</vt:lpstr>
      <vt:lpstr>Georgia</vt:lpstr>
      <vt:lpstr>Segoe UI</vt:lpstr>
      <vt:lpstr>Office Theme</vt:lpstr>
      <vt:lpstr>Office Theme</vt:lpstr>
      <vt:lpstr>Office Theme</vt:lpstr>
      <vt:lpstr>PowerPoint Presentation</vt:lpstr>
      <vt:lpstr>Overall Conclusion:  The Club Experience Matters more than Anything Else</vt:lpstr>
      <vt:lpstr>PowerPoint Presentation</vt:lpstr>
      <vt:lpstr>PowerPoint Presentation</vt:lpstr>
      <vt:lpstr>PowerPoint Presentation</vt:lpstr>
      <vt:lpstr>General Public Agrees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Kimberly Kouame</cp:lastModifiedBy>
  <cp:revision>1</cp:revision>
  <cp:lastPrinted>2023-01-30T20:57:52Z</cp:lastPrinted>
  <dcterms:created xsi:type="dcterms:W3CDTF">2019-11-18T03:22:22Z</dcterms:created>
  <dcterms:modified xsi:type="dcterms:W3CDTF">2023-07-17T19:59:58Z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0x010100E4624FA1727FC8468BB8290800501A5C</vt:lpwstr>
  </property>
  <property fmtid="{D5CDD505-2E9C-101B-9397-08002B2CF9AE}" pid="3" name="ArticulateGUID">
    <vt:lpwstr>62F2A3CA-63B8-4F36-AFA7-ED243A0E7EDD</vt:lpwstr>
  </property>
  <property fmtid="{D5CDD505-2E9C-101B-9397-08002B2CF9AE}" pid="4" name="ArticulatePath">
    <vt:lpwstr>https://rotary365-my.sharepoint.com/personal/lynn_slawsky_rotary_org/Documents/20230714 PETS Alliance slides re club experience </vt:lpwstr>
  </property>
</Properties>
</file>